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90" r:id="rId4"/>
    <p:sldId id="258" r:id="rId5"/>
    <p:sldId id="276" r:id="rId6"/>
    <p:sldId id="278" r:id="rId7"/>
    <p:sldId id="277" r:id="rId8"/>
    <p:sldId id="279" r:id="rId9"/>
    <p:sldId id="280" r:id="rId10"/>
    <p:sldId id="281" r:id="rId11"/>
    <p:sldId id="283" r:id="rId12"/>
    <p:sldId id="288" r:id="rId13"/>
    <p:sldId id="282" r:id="rId14"/>
    <p:sldId id="298" r:id="rId15"/>
    <p:sldId id="287" r:id="rId16"/>
    <p:sldId id="284" r:id="rId17"/>
    <p:sldId id="285" r:id="rId18"/>
    <p:sldId id="286" r:id="rId19"/>
    <p:sldId id="291" r:id="rId20"/>
    <p:sldId id="292" r:id="rId21"/>
    <p:sldId id="293" r:id="rId22"/>
    <p:sldId id="294" r:id="rId23"/>
    <p:sldId id="297" r:id="rId24"/>
    <p:sldId id="296" r:id="rId25"/>
    <p:sldId id="295" r:id="rId26"/>
    <p:sldId id="299" r:id="rId27"/>
    <p:sldId id="274" r:id="rId28"/>
    <p:sldId id="259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5908" autoAdjust="0"/>
  </p:normalViewPr>
  <p:slideViewPr>
    <p:cSldViewPr snapToGrid="0">
      <p:cViewPr varScale="1">
        <p:scale>
          <a:sx n="84" d="100"/>
          <a:sy n="84" d="100"/>
        </p:scale>
        <p:origin x="14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ED3EB-E41D-4FB3-B6F8-255DC8B7A271}" type="datetimeFigureOut">
              <a:rPr lang="ru-BY" smtClean="0"/>
              <a:t>05.06.2023</a:t>
            </a:fld>
            <a:endParaRPr lang="ru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FF6A-3AE6-4E98-874F-F211D836AC6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Генетические алгоритмы является весьма перспективным и актуальным направлением в области оптимизации и моделирования.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помощью ге</a:t>
            </a:r>
            <a:r>
              <a:rPr lang="ru-RU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нет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ических алгоритмов решаются множество задач на графах, задачи компоновки и составления расписаний,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производится настройка и обучение искусственных нейронных сетей, и многое другое.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что же такое ГА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Генетические алгоритмы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семейство поисковых алгоритмов, идеи которых подсказаны принципами эволюции в природе.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Имитируя процессы естественного отбора и воспроизводства, генетические алгоритмы могут находить высококачественные решения задач, включающих поиск, оптимизацию и обучение.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Эврестический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алгоритм это </a:t>
            </a:r>
            <a:r>
              <a:rPr lang="ru-RU" sz="2800" b="0" i="0" dirty="0">
                <a:solidFill>
                  <a:srgbClr val="040C28"/>
                </a:solidFill>
                <a:effectLst/>
                <a:latin typeface="Google Sans"/>
              </a:rPr>
              <a:t>алгоритм решения задачи, включающий практический метод, не являющийся гарантированно точным или оптимальным, но достаточный для решения поставленной задачи)</a:t>
            </a:r>
            <a:endParaRPr lang="ru-BY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7825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качестве результатов были проведены тесты с разными подходами выбора операторов. В первом случае (синий график) я выбрал размер популяции 40, вероятность мутации 30 % и количество нейронов 5 для сравнения во втором случае (красный график) – размер популяции: 80, вероятность мутации: 5%, количество нейронов 10. Результаты на графике ниже.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 графикам видно, что выбор гиперпараметров алгоритма очень важный этап, который может существенно ускорить процесс нахождения решения.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053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через тестирование (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TDD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подход к разработке программного обеспечения,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котором тесты пишутся для фрагмента кода до того, как будет написан сам код.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используются для управления разработкой кода и обеспечения его правильности и соответствия требованиям.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юнит-тест будет структурирован по шаблону ААА ­(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Arange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Act Assert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предоставляет простую единообразную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структуру для всех тестов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это единообразие дает большое преимущество: привыкнув к нему, можно легко прочитать и понять любой тест.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6056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проектирования структурной схемы библиотеки сначала мы должны определиться какие основные классы будут фигурировать в основном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Domain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слое. Сам алгоритм похож на конвейер и поэтому нужно создать отдельные группы сущностей на каждый структурный элемент. 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Определим базовые сущности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Gene, Chromosome, Generation, Population, Fitness.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 же нужно определить базовые этапы в виде групп классов: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Selections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Mutations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Crossovers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У каждого такого этапа есть несколько видов и логично определить базовый интерфейс для каждого из них: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ISelection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IMutation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ICrossover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соответственно.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040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698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6895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Кроме основных операторов определим и другие этапы алгоритма: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Chromosome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Population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Termination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70826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83264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90867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гамильтонов цикл 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477485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Если сравнивать мою реализацию библиотеки с популярными решениями, то можно выделить следующие плюсы: поддержка нескольких версий (.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Standart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2.1, .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5, .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6, .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7), легковесность, простота в использовании, открытый исходный код, наличие юнит тестов, поддержка многопоточности для ускорения работы алгоритма.</a:t>
            </a: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Актуальность</a:t>
            </a:r>
          </a:p>
          <a:p>
            <a:pPr marL="228600" indent="-2286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версионность</a:t>
            </a:r>
          </a:p>
          <a:p>
            <a:pPr marL="228600" indent="-228600">
              <a:buAutoNum type="arabicParenR"/>
            </a:pP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Легковестность</a:t>
            </a: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28600" indent="-2286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Простота в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испольщовании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можно настроить все параметры под свои нужды</a:t>
            </a:r>
          </a:p>
          <a:p>
            <a:pPr marL="228600" indent="-2286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Открытый исходный код</a:t>
            </a:r>
          </a:p>
          <a:p>
            <a:pPr marL="228600" indent="-2286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Наличие юнит тестов</a:t>
            </a:r>
          </a:p>
          <a:p>
            <a:pPr marL="228600" indent="-228600">
              <a:buAutoNum type="arabicParenR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Поддержка многопоточности</a:t>
            </a:r>
          </a:p>
          <a:p>
            <a:pPr marL="0" indent="0">
              <a:buNone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228600" indent="-228600">
              <a:buAutoNum type="arabicParenR"/>
            </a:pP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37182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начальной популяции.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Начальная популяция состоит из случайным образом выбранных потенциальных решений.</a:t>
            </a:r>
          </a:p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Вычисление приспособленности.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каждого индивидуума вычисляется функция приспособленности.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Это делается для каждого нового поколения после применения операторов отбора, скрещивания и мутации.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Поскольку приспособленность любого индивидуума не зависит от всех остальных, эти вычисления можно производить параллельно.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 выполняется в начале каждой итерации цикла генетического алгоритма, чтобы выбрать из текущей популяции тех индивидуумов, которые станут родителями индивидуумов в следующем поколении. 	Отбор носит вероятностный характер, причем вероятность выбора индивидуума зависит от его приспособленности, так что у более приспособленных индивидуумов шансы отобраться выше.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Скрещивание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Оператор скрещивания используется для комбинирования генетической информации двух индивидуумов, выступающих в роли родителей,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в процессе порождения потомков. Как правило, оператор скрещивания применяется не всегда, а с некоторой вероятностью.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Если скрещивание не применяется, то копии обоих родителей переходят в следующее поколение без изменения.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 – последний генетический оператор, применяемый при создании нового поколения. Операция мутации вероятностная,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обычно с очень низкой вероятностью, поскольку может ухудшить качество индивидуума.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С другой стороны, если частота мутации слишком велика, то генетический алгоритм выродится в случайный поиск.</a:t>
            </a:r>
          </a:p>
          <a:p>
            <a:endParaRPr lang="ru-RU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BY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условий остановки</a:t>
            </a: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существовать несколько условий, при выполнении которых процесс останавливается. Сначала отметим два самых распространенных: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остигнуто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максимальное количество поколений.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протяжении нескольких последних поколений не наблюдается заметных улучшений.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момента начала прошло заранее определенное время;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ревышен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некоторый лимит затрат, например процессорного времени или памяти;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55341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28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28488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Глобальная оптимизация. 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Большинство традиционных алгоритмов поиска и оптимизации, а особенно те,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что основаны на вычислении градиента, могут застревать в локальном максимуме, вместо того чтобы найти глобальный.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Это связано с тем, что в окрестности локального максимума всякое небольшое изменение решения ухудшает оценку.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менее подвержены этой напасти и имеют больше шансов отыскать глобальный максимум.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PTSerif-Regular"/>
              </a:rPr>
              <a:t>Применимость к сложным задачам.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Поскольку генетическим алгоритмам нужно знать только значение функции приспособленности каждого индивидуума,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а все остальные ее свойства, в частности производные, несущественны, их можно применять к задачам со сложным математическим представлением,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включающим функции, которые трудно или невозможно продифференцировать.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Распараллеливание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хорошо поддаются распараллеливанию и распределенной обработке.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Функция приспособленности независимо вычисляется для каждого индивидуума, а это значит, что все индивидуумы в популяции могут обрабатываться одновременно.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Непрерывное обучение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 природе эволюция никогда не прекращается. Если окружающие условия изменяются, популяция приспосабливается к ним.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Так и генетические алгоритмы могут непрерывно работать в постоянно изменяющихся условиях, и мы всегда можем получить и использовать лучшее на данный момент решение.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Но это возможно, только если окружающая среда изменяется медленно по сравнению со скоростью смены поколений в генетическом алгоритме.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3396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Генетические алгоритмы не относятся к используемым для решения повседневных задач программирования. Они нужны тогда, когда традиционных алгоритмических</a:t>
            </a:r>
          </a:p>
          <a:p>
            <a:r>
              <a:rPr lang="ru-RU" dirty="0"/>
              <a:t>подходов недостаточно для решения проблемы в разумные сроки. Другими словами, генетические алгоритмы обычно приберегают для сложных задач, не имеющих</a:t>
            </a:r>
          </a:p>
          <a:p>
            <a:r>
              <a:rPr lang="ru-RU" dirty="0"/>
              <a:t>простых решений.</a:t>
            </a:r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86314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Одним из самых перспективных машинных обучений можно считать основанное на обучении с подкреплением –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(reinforcement learning). Причины – в разнообразии сложных повседневных задач, которые потенциально можно разрешить. Например, в марте 2016 года программа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AlphaGo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основанная на обучении с подкреплением и предназначенная для игры в игру го, сумела победить сильнейшего в мире игрока в матче, который получил широкое освещение в СМИ.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055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496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Рассмотрим практическое применение генетического алгоритма в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RL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 примере задачи о самоуправляемой машине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driving car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). Добавим ограничения: машина может передвигаться только в пределах виртуальной трассы. Тогда задачу можно будет сформулировать следующим образом: обучить модель нейронной сети автомобиля так что бы он смог проехать один круг по виртуальной трассе при этом не врезавшись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11979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4013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3756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05.06.2023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1736831"/>
            <a:ext cx="9144000" cy="1692169"/>
          </a:xfrm>
        </p:spPr>
        <p:txBody>
          <a:bodyPr>
            <a:normAutofit/>
          </a:bodyPr>
          <a:lstStyle/>
          <a:p>
            <a:r>
              <a:rPr lang="ru-RU" sz="3600" b="1" dirty="0">
                <a:ea typeface="Calibri" panose="020F0502020204030204" pitchFamily="34" charset="0"/>
              </a:rPr>
              <a:t>Проектирование</a:t>
            </a:r>
            <a:r>
              <a:rPr lang="en-US" sz="3600" b="1" dirty="0">
                <a:ea typeface="Calibri" panose="020F0502020204030204" pitchFamily="34" charset="0"/>
              </a:rPr>
              <a:t> </a:t>
            </a:r>
            <a:r>
              <a:rPr lang="ru-RU" sz="3600" b="1" dirty="0">
                <a:ea typeface="Calibri" panose="020F0502020204030204" pitchFamily="34" charset="0"/>
              </a:rPr>
              <a:t>и разработка библиотеки для программной реализации генетических алгоритмов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649309"/>
            <a:ext cx="9144000" cy="906940"/>
          </a:xfrm>
        </p:spPr>
        <p:txBody>
          <a:bodyPr>
            <a:normAutofit/>
          </a:bodyPr>
          <a:lstStyle/>
          <a:p>
            <a:r>
              <a:rPr lang="be-BY" sz="1800" dirty="0"/>
              <a:t>Студент 4 курса, 13 группы</a:t>
            </a:r>
            <a:r>
              <a:rPr lang="en-US" sz="1800" dirty="0"/>
              <a:t>:</a:t>
            </a:r>
            <a:r>
              <a:rPr lang="be-BY" sz="1800" dirty="0"/>
              <a:t> Доскоч Роман Дмитриевич</a:t>
            </a:r>
          </a:p>
          <a:p>
            <a:r>
              <a:rPr lang="be-BY" sz="1800" dirty="0"/>
              <a:t>Научный руководитель: кандидат технических наук, доцент И.С.Войтешенко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en-US" dirty="0"/>
              <a:t>Self-Driving Car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003F-D776-AF29-191C-80DA0E2B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" y="1385512"/>
            <a:ext cx="5963451" cy="422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968C5-4AE5-F64B-AD87-B789187FD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0"/>
          <a:stretch/>
        </p:blipFill>
        <p:spPr>
          <a:xfrm>
            <a:off x="6577194" y="1385511"/>
            <a:ext cx="5407797" cy="42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  <a:endParaRPr lang="ru-BY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D1E323-BE5B-5B93-6D15-5C9C931282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3511" y="814213"/>
            <a:ext cx="7532687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7CDD-3340-1D8C-BC28-4F992844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нейронной сети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D82F-3134-0B96-2159-5F1C6DFF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275" y="2356060"/>
            <a:ext cx="6045517" cy="3922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2FC8F1-87EA-7109-51C3-B24166768F78}"/>
              </a:ext>
            </a:extLst>
          </p:cNvPr>
          <p:cNvSpPr txBox="1"/>
          <p:nvPr/>
        </p:nvSpPr>
        <p:spPr>
          <a:xfrm>
            <a:off x="237172" y="984972"/>
            <a:ext cx="114671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	На вход нейронной сети подаются значения  расстояний трассировочных лучей до ближайших препятствий. Вы выходе мы получаем значения ускорения и поворота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74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обучения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2B67-2347-40A6-35D4-F63B10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078497"/>
            <a:ext cx="7619999" cy="47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6D2D3-EE59-227C-ABFA-DD541F47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611" y="42516"/>
            <a:ext cx="7154872" cy="771697"/>
          </a:xfrm>
        </p:spPr>
        <p:txBody>
          <a:bodyPr>
            <a:normAutofit fontScale="90000"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3D0BA-AFB1-CE7D-5F17-4B206E8AC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695" y="1202374"/>
            <a:ext cx="10892609" cy="1500187"/>
          </a:xfrm>
        </p:spPr>
        <p:txBody>
          <a:bodyPr>
            <a:normAutofit/>
          </a:bodyPr>
          <a:lstStyle/>
          <a:p>
            <a:pPr algn="ctr"/>
            <a:r>
              <a:rPr lang="ru-RU" sz="4400" dirty="0"/>
              <a:t>Проектирование библиотеки</a:t>
            </a:r>
            <a:endParaRPr lang="ru-BY" sz="4400" dirty="0"/>
          </a:p>
        </p:txBody>
      </p:sp>
      <p:pic>
        <p:nvPicPr>
          <p:cNvPr id="2050" name="Picture 2" descr="Создание и разработка сайтов, интернет магазинов. Создание корпоративных  сайтов и landing page под ключ.">
            <a:extLst>
              <a:ext uri="{FF2B5EF4-FFF2-40B4-BE49-F238E27FC236}">
                <a16:creationId xmlns:a16="http://schemas.microsoft.com/office/drawing/2014/main" id="{6C06A314-CF9E-A979-BD4D-34F403B84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937" y="1886586"/>
            <a:ext cx="5362125" cy="434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535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&amp; Unit Testing</a:t>
            </a:r>
            <a:endParaRPr lang="ru-BY" dirty="0"/>
          </a:p>
        </p:txBody>
      </p:sp>
      <p:pic>
        <p:nvPicPr>
          <p:cNvPr id="4098" name="Picture 2" descr="Why Test-Driven Development (TDD) | Marsner Technologies">
            <a:extLst>
              <a:ext uri="{FF2B5EF4-FFF2-40B4-BE49-F238E27FC236}">
                <a16:creationId xmlns:a16="http://schemas.microsoft.com/office/drawing/2014/main" id="{00207BAC-ED80-8813-71DC-0CEA41C7D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16309"/>
          <a:stretch/>
        </p:blipFill>
        <p:spPr bwMode="auto">
          <a:xfrm>
            <a:off x="304800" y="1253877"/>
            <a:ext cx="4762500" cy="47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Unit.org">
            <a:extLst>
              <a:ext uri="{FF2B5EF4-FFF2-40B4-BE49-F238E27FC236}">
                <a16:creationId xmlns:a16="http://schemas.microsoft.com/office/drawing/2014/main" id="{8B792C5D-0BFB-95A1-4416-C3E60FCC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2" y="1536700"/>
            <a:ext cx="2990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range, Act and Assert (AAA) Pattern in Unit Testing | by Jagadish  Hiremath | Medium">
            <a:extLst>
              <a:ext uri="{FF2B5EF4-FFF2-40B4-BE49-F238E27FC236}">
                <a16:creationId xmlns:a16="http://schemas.microsoft.com/office/drawing/2014/main" id="{5245CEDC-4D1C-9C68-22C1-19F4A07D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3148011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8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1" y="42516"/>
            <a:ext cx="78698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12B5C-C393-9BCB-F185-85A1ABBA6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989" y="1875307"/>
            <a:ext cx="10312021" cy="310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9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701" y="42516"/>
            <a:ext cx="80857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A1C97-1F3F-0FDD-5C4C-C395A8A8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198" y="1280160"/>
            <a:ext cx="9345603" cy="429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89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4FF85-4E88-9162-C4D5-ECDA706A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0" y="2118003"/>
            <a:ext cx="11063939" cy="262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3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0434B-4C3D-1B83-2E43-6E85C6652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9" y="1394579"/>
            <a:ext cx="10909721" cy="406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17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/>
              <a:t>Цели дипломной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3"/>
            <a:ext cx="10892609" cy="194087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/>
              <a:t>Изучение теории генетического алгоритма.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Исследование возможностей его применения на практике.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/>
              <a:t>Разработка библиотеки классов для программной реализации генетического алгоритма</a:t>
            </a:r>
          </a:p>
          <a:p>
            <a:pPr marL="457200" indent="-457200">
              <a:buFont typeface="+mj-lt"/>
              <a:buAutoNum type="arabicPeriod"/>
            </a:pPr>
            <a:endParaRPr lang="ru-RU" sz="2400" dirty="0">
              <a:solidFill>
                <a:srgbClr val="000000"/>
              </a:solidFill>
              <a:ea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91298-B316-6B4D-4786-E64A133F9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48" y="1284538"/>
            <a:ext cx="9257703" cy="42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95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32324A-E2D2-F225-E7E7-E88B62CA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25" y="1893808"/>
            <a:ext cx="11556749" cy="35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8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994F-4919-5147-38D4-42E76343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NuGet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7FFB1-6565-7FEF-56F4-60C8F777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1147444"/>
            <a:ext cx="11260121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40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EE64-8EB1-CDF2-B201-25CF55A0C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коммивояжера</a:t>
            </a:r>
            <a:endParaRPr lang="ru-BY" dirty="0"/>
          </a:p>
        </p:txBody>
      </p:sp>
      <p:pic>
        <p:nvPicPr>
          <p:cNvPr id="1030" name="Picture 6" descr="Travelling Salesman Problem (TSP) - InterviewBit">
            <a:extLst>
              <a:ext uri="{FF2B5EF4-FFF2-40B4-BE49-F238E27FC236}">
                <a16:creationId xmlns:a16="http://schemas.microsoft.com/office/drawing/2014/main" id="{CF8DF0CD-E410-0862-07B8-8BCDFE1440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36"/>
          <a:stretch/>
        </p:blipFill>
        <p:spPr bwMode="auto">
          <a:xfrm>
            <a:off x="380049" y="1506855"/>
            <a:ext cx="4370957" cy="384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CB8E34-FA82-981B-12A7-B692B7462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580" y="1268102"/>
            <a:ext cx="5299262" cy="43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4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BA33-71DD-FFE9-6B2A-1D3E71A3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коммивояжера</a:t>
            </a:r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8B784-60DA-0593-D925-0CD547317C05}"/>
              </a:ext>
            </a:extLst>
          </p:cNvPr>
          <p:cNvSpPr txBox="1"/>
          <p:nvPr/>
        </p:nvSpPr>
        <p:spPr>
          <a:xfrm>
            <a:off x="594360" y="1311057"/>
            <a:ext cx="1099566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chromosome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IntChromosome</a:t>
            </a:r>
            <a:r>
              <a:rPr lang="ru-BY" dirty="0">
                <a:latin typeface="Consolas" panose="020B0609020204030204" pitchFamily="49" charset="0"/>
              </a:rPr>
              <a:t>(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CitiesCounts</a:t>
            </a:r>
            <a:r>
              <a:rPr lang="ru-BY" dirty="0">
                <a:latin typeface="Consolas" panose="020B0609020204030204" pitchFamily="49" charset="0"/>
              </a:rPr>
              <a:t>, 0,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CitiesCounts</a:t>
            </a:r>
            <a:r>
              <a:rPr lang="ru-BY" dirty="0">
                <a:latin typeface="Consolas" panose="020B0609020204030204" pitchFamily="49" charset="0"/>
              </a:rPr>
              <a:t> - 1);</a:t>
            </a:r>
          </a:p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crossover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UniformCrossover</a:t>
            </a:r>
            <a:r>
              <a:rPr lang="ru-BY" dirty="0">
                <a:latin typeface="Consolas" panose="020B0609020204030204" pitchFamily="49" charset="0"/>
              </a:rPr>
              <a:t>();</a:t>
            </a:r>
          </a:p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mutation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ReverseSequenceMutation</a:t>
            </a:r>
            <a:r>
              <a:rPr lang="ru-BY" dirty="0">
                <a:latin typeface="Consolas" panose="020B0609020204030204" pitchFamily="49" charset="0"/>
              </a:rPr>
              <a:t>();</a:t>
            </a:r>
          </a:p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selection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RouletteWheelSelection</a:t>
            </a:r>
            <a:r>
              <a:rPr lang="ru-BY" dirty="0">
                <a:latin typeface="Consolas" panose="020B0609020204030204" pitchFamily="49" charset="0"/>
              </a:rPr>
              <a:t>&lt;</a:t>
            </a:r>
            <a:r>
              <a:rPr lang="ru-BY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ru-BY" dirty="0">
                <a:latin typeface="Consolas" panose="020B0609020204030204" pitchFamily="49" charset="0"/>
              </a:rPr>
              <a:t>&gt;();</a:t>
            </a:r>
          </a:p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population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Population</a:t>
            </a:r>
            <a:r>
              <a:rPr lang="ru-BY" dirty="0">
                <a:latin typeface="Consolas" panose="020B0609020204030204" pitchFamily="49" charset="0"/>
              </a:rPr>
              <a:t>&lt;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ru-BY" dirty="0">
                <a:latin typeface="Consolas" panose="020B0609020204030204" pitchFamily="49" charset="0"/>
              </a:rPr>
              <a:t>&gt;(50, 100,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chromosome</a:t>
            </a:r>
            <a:r>
              <a:rPr lang="ru-BY" dirty="0">
                <a:latin typeface="Consolas" panose="020B0609020204030204" pitchFamily="49" charset="0"/>
              </a:rPr>
              <a:t>);</a:t>
            </a:r>
          </a:p>
          <a:p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var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termination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TimeEvolvingTermination</a:t>
            </a:r>
            <a:r>
              <a:rPr lang="ru-BY" dirty="0">
                <a:latin typeface="Consolas" panose="020B0609020204030204" pitchFamily="49" charset="0"/>
              </a:rPr>
              <a:t> { </a:t>
            </a:r>
            <a:r>
              <a:rPr lang="ru-BY" dirty="0" err="1">
                <a:latin typeface="Consolas" panose="020B0609020204030204" pitchFamily="49" charset="0"/>
              </a:rPr>
              <a:t>MaxTime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TimeSpan</a:t>
            </a:r>
            <a:r>
              <a:rPr lang="ru-BY" dirty="0" err="1">
                <a:latin typeface="Consolas" panose="020B0609020204030204" pitchFamily="49" charset="0"/>
              </a:rPr>
              <a:t>.</a:t>
            </a:r>
            <a:r>
              <a:rPr lang="ru-BY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FromMinutes</a:t>
            </a:r>
            <a:r>
              <a:rPr lang="ru-BY" dirty="0">
                <a:latin typeface="Consolas" panose="020B0609020204030204" pitchFamily="49" charset="0"/>
              </a:rPr>
              <a:t>(1) };</a:t>
            </a:r>
          </a:p>
          <a:p>
            <a:endParaRPr lang="ru-BY" dirty="0">
              <a:latin typeface="Consolas" panose="020B0609020204030204" pitchFamily="49" charset="0"/>
            </a:endParaRPr>
          </a:p>
          <a:p>
            <a:r>
              <a:rPr lang="ru-BY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ga</a:t>
            </a:r>
            <a:r>
              <a:rPr lang="ru-BY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ru-BY" dirty="0">
                <a:latin typeface="Consolas" panose="020B0609020204030204" pitchFamily="49" charset="0"/>
              </a:rPr>
              <a:t>= </a:t>
            </a:r>
            <a:r>
              <a:rPr lang="ru-BY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ru-BY" dirty="0">
                <a:latin typeface="Consolas" panose="020B0609020204030204" pitchFamily="49" charset="0"/>
              </a:rPr>
              <a:t> </a:t>
            </a:r>
            <a:r>
              <a:rPr lang="ru-BY" dirty="0" err="1">
                <a:latin typeface="Consolas" panose="020B0609020204030204" pitchFamily="49" charset="0"/>
              </a:rPr>
              <a:t>GeneticAlgorithm</a:t>
            </a:r>
            <a:r>
              <a:rPr lang="ru-BY" dirty="0">
                <a:latin typeface="Consolas" panose="020B0609020204030204" pitchFamily="49" charset="0"/>
              </a:rPr>
              <a:t>&lt;</a:t>
            </a:r>
            <a:r>
              <a:rPr lang="ru-BY" dirty="0" err="1">
                <a:solidFill>
                  <a:srgbClr val="0070C0"/>
                </a:solidFill>
                <a:latin typeface="Consolas" panose="020B0609020204030204" pitchFamily="49" charset="0"/>
              </a:rPr>
              <a:t>int</a:t>
            </a:r>
            <a:r>
              <a:rPr lang="ru-BY" dirty="0">
                <a:latin typeface="Consolas" panose="020B0609020204030204" pitchFamily="49" charset="0"/>
              </a:rPr>
              <a:t>&gt;(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population</a:t>
            </a:r>
            <a:r>
              <a:rPr lang="ru-BY" dirty="0">
                <a:latin typeface="Consolas" panose="020B0609020204030204" pitchFamily="49" charset="0"/>
              </a:rPr>
              <a:t>, </a:t>
            </a:r>
            <a:r>
              <a:rPr lang="ru-BY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Fitness</a:t>
            </a:r>
            <a:r>
              <a:rPr lang="ru-BY" dirty="0">
                <a:latin typeface="Consolas" panose="020B0609020204030204" pitchFamily="49" charset="0"/>
              </a:rPr>
              <a:t>,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selection</a:t>
            </a:r>
            <a:r>
              <a:rPr lang="ru-BY" dirty="0">
                <a:latin typeface="Consolas" panose="020B0609020204030204" pitchFamily="49" charset="0"/>
              </a:rPr>
              <a:t>,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crossover</a:t>
            </a:r>
            <a:r>
              <a:rPr lang="ru-BY" dirty="0">
                <a:latin typeface="Consolas" panose="020B0609020204030204" pitchFamily="49" charset="0"/>
              </a:rPr>
              <a:t>,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mutation</a:t>
            </a:r>
            <a:r>
              <a:rPr lang="ru-BY" dirty="0">
                <a:latin typeface="Consolas" panose="020B0609020204030204" pitchFamily="49" charset="0"/>
              </a:rPr>
              <a:t>)</a:t>
            </a:r>
          </a:p>
          <a:p>
            <a:r>
              <a:rPr lang="ru-BY" dirty="0">
                <a:latin typeface="Consolas" panose="020B0609020204030204" pitchFamily="49" charset="0"/>
              </a:rPr>
              <a:t>{</a:t>
            </a:r>
          </a:p>
          <a:p>
            <a:r>
              <a:rPr lang="ru-RU" dirty="0">
                <a:latin typeface="Consolas" panose="020B0609020204030204" pitchFamily="49" charset="0"/>
              </a:rPr>
              <a:t>    </a:t>
            </a:r>
            <a:r>
              <a:rPr lang="ru-BY" dirty="0" err="1">
                <a:latin typeface="Consolas" panose="020B0609020204030204" pitchFamily="49" charset="0"/>
              </a:rPr>
              <a:t>Termination</a:t>
            </a:r>
            <a:r>
              <a:rPr lang="ru-BY" dirty="0">
                <a:latin typeface="Consolas" panose="020B0609020204030204" pitchFamily="49" charset="0"/>
              </a:rPr>
              <a:t> = </a:t>
            </a:r>
            <a:r>
              <a:rPr lang="ru-BY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termination</a:t>
            </a:r>
            <a:endParaRPr lang="ru-BY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BY" dirty="0">
                <a:latin typeface="Consolas" panose="020B0609020204030204" pitchFamily="49" charset="0"/>
              </a:rPr>
              <a:t>};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_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ga</a:t>
            </a:r>
            <a:r>
              <a:rPr lang="en-US" dirty="0" err="1"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Start</a:t>
            </a:r>
            <a:r>
              <a:rPr lang="en-US" dirty="0">
                <a:latin typeface="Consolas" panose="020B0609020204030204" pitchFamily="49" charset="0"/>
              </a:rPr>
              <a:t>();</a:t>
            </a:r>
            <a:endParaRPr lang="ru-BY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88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B4F0-3BA6-EA76-95A5-E8D20D90C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</a:t>
            </a:r>
            <a:endParaRPr lang="ru-BY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BE0EB07-C1AF-C153-7760-333E2B3BB6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7259" y="814213"/>
            <a:ext cx="10121265" cy="53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F663-65D0-77A2-78E5-26A409A9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Конкурентоспособность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64AB0-E620-C97B-EEB3-63D9FA43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11" y="4955173"/>
            <a:ext cx="5220429" cy="1448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42DF3-20E7-CCB3-2E62-5AC47E937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11" y="1086654"/>
            <a:ext cx="2445067" cy="2275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FBC9A3-13F2-8702-E1A2-8D3CAD386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11" y="3362492"/>
            <a:ext cx="4621021" cy="15926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EBB207-9B1B-6C60-7C36-135B72649945}"/>
              </a:ext>
            </a:extLst>
          </p:cNvPr>
          <p:cNvSpPr txBox="1"/>
          <p:nvPr/>
        </p:nvSpPr>
        <p:spPr>
          <a:xfrm>
            <a:off x="6096000" y="1183273"/>
            <a:ext cx="51054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Актуальность.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ерсионность.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Легковесность.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Простота в использовании.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Открытый исходный код.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Наличие юнит тестов.</a:t>
            </a:r>
          </a:p>
          <a:p>
            <a:pPr marL="342900" indent="-342900">
              <a:buFont typeface="+mj-lt"/>
              <a:buAutoNum type="arabicPeriod"/>
            </a:pPr>
            <a:r>
              <a:rPr lang="ru-RU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Поддержка многопоточности.</a:t>
            </a:r>
          </a:p>
        </p:txBody>
      </p:sp>
    </p:spTree>
    <p:extLst>
      <p:ext uri="{BB962C8B-B14F-4D97-AF65-F5344CB8AC3E}">
        <p14:creationId xmlns:p14="http://schemas.microsoft.com/office/powerpoint/2010/main" val="46701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1062-0CA3-60A2-0F22-0FC65273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BFA7-312C-6142-973E-309C628F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025" y="1854200"/>
            <a:ext cx="11029950" cy="3149600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800" b="0" i="0" dirty="0">
                <a:solidFill>
                  <a:srgbClr val="111111"/>
                </a:solidFill>
                <a:effectLst/>
              </a:rPr>
              <a:t>	</a:t>
            </a:r>
            <a:r>
              <a:rPr lang="ru-RU" sz="3000" dirty="0"/>
              <a:t>В целом, генетический алгоритм является мощным инструментом в искусственном интеллекте и может применяться для решения различных задач. </a:t>
            </a:r>
          </a:p>
          <a:p>
            <a:pPr algn="just"/>
            <a:endParaRPr lang="ru-RU" sz="3000" dirty="0"/>
          </a:p>
          <a:p>
            <a:pPr algn="just"/>
            <a:r>
              <a:rPr lang="ru-RU" sz="3000" dirty="0"/>
              <a:t>	Разработка библиотеки позволяет лучше понять принципы работы и использования генетических алгоритмов в практических задачах.</a:t>
            </a:r>
            <a:endParaRPr lang="en-US" sz="3500" dirty="0">
              <a:solidFill>
                <a:srgbClr val="1111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24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8965F-9AA9-40E8-8465-3D8C9E2B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898F6E-6422-43F7-BA5B-CD90BCB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9251" y="2936292"/>
            <a:ext cx="8613498" cy="98541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1087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0"/>
    </mc:Choice>
    <mc:Fallback xmlns="">
      <p:transition spd="slow" advTm="2168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A6131-1C3F-0AB6-8CCD-5219F4BB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A9E01-4DB8-8B32-6BCF-5E9153D776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1145224"/>
            <a:ext cx="10892609" cy="3003866"/>
          </a:xfrm>
        </p:spPr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Изучение различных вариантов реализации генетических алгоритмов.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Изучение использования ГА в искусственном интеллекте.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Определение места применения обучения с подкреплением в ГА.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Программная реализация компонентов библиотеки ГА.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Публикация библиотеки на </a:t>
            </a:r>
            <a:r>
              <a:rPr lang="en-US" sz="2400" dirty="0" err="1"/>
              <a:t>Nuget</a:t>
            </a:r>
            <a:r>
              <a:rPr lang="en-US" sz="2400" dirty="0"/>
              <a:t> </a:t>
            </a:r>
            <a:r>
              <a:rPr lang="ru-RU" sz="2400" dirty="0"/>
              <a:t>платформу.</a:t>
            </a:r>
            <a:endParaRPr lang="en-US" sz="2400" dirty="0"/>
          </a:p>
          <a:p>
            <a:pPr marL="457200" indent="-457200" algn="just">
              <a:buFont typeface="+mj-lt"/>
              <a:buAutoNum type="arabicPeriod"/>
            </a:pPr>
            <a:r>
              <a:rPr lang="ru-RU" sz="2400" dirty="0"/>
              <a:t>Тестирование библиотеки на примере решения задачи коммивояжёра.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400" dirty="0"/>
          </a:p>
        </p:txBody>
      </p:sp>
      <p:pic>
        <p:nvPicPr>
          <p:cNvPr id="1026" name="Picture 2" descr="Task - Free files and folders icons">
            <a:extLst>
              <a:ext uri="{FF2B5EF4-FFF2-40B4-BE49-F238E27FC236}">
                <a16:creationId xmlns:a16="http://schemas.microsoft.com/office/drawing/2014/main" id="{A7A2A9A3-404F-23D6-2BE3-C50D37BD8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080" y="4510689"/>
            <a:ext cx="1732416" cy="173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785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45A3-2708-40BC-92F9-8E7A562A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генетического алгоритма</a:t>
            </a:r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6B11F4-520E-DC99-ABB2-AF0F74ED1468}"/>
              </a:ext>
            </a:extLst>
          </p:cNvPr>
          <p:cNvSpPr txBox="1"/>
          <p:nvPr/>
        </p:nvSpPr>
        <p:spPr>
          <a:xfrm>
            <a:off x="514350" y="1636244"/>
            <a:ext cx="88125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Генетический алгоритм 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— эвристический алгоритм поиска, используемый для решения задач оптимизации путём случайного подбора и комбинирования параметров с использованием механизмов, аналогичных естественному отбору.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CP">
            <a:extLst>
              <a:ext uri="{FF2B5EF4-FFF2-40B4-BE49-F238E27FC236}">
                <a16:creationId xmlns:a16="http://schemas.microsoft.com/office/drawing/2014/main" id="{CC0F96C4-B069-FAEB-4481-C802B44B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132" y="2158215"/>
            <a:ext cx="1996518" cy="2834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58732C-2BCA-6855-6881-B3093B388797}"/>
              </a:ext>
            </a:extLst>
          </p:cNvPr>
          <p:cNvSpPr txBox="1"/>
          <p:nvPr/>
        </p:nvSpPr>
        <p:spPr>
          <a:xfrm>
            <a:off x="514350" y="4177532"/>
            <a:ext cx="8812530" cy="1887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ru-RU" sz="2000" b="1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</a:t>
            </a:r>
            <a:r>
              <a:rPr lang="ru-R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ктуальность</a:t>
            </a:r>
            <a:endParaRPr lang="ru-RU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 algn="just"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Генетический алгоритм является весьма перспективным и актуальным направлением в области оптимизации и моделирования. С помощью </a:t>
            </a:r>
            <a:r>
              <a:rPr lang="ru-RU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него </a:t>
            </a:r>
            <a:r>
              <a:rPr lang="ru-RU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решаются множество задач на графах, задачи компоновки и составления расписаний, производится настройка и обучение нейронных сетей, и многое другое.</a:t>
            </a:r>
          </a:p>
        </p:txBody>
      </p:sp>
    </p:spTree>
    <p:extLst>
      <p:ext uri="{BB962C8B-B14F-4D97-AF65-F5344CB8AC3E}">
        <p14:creationId xmlns:p14="http://schemas.microsoft.com/office/powerpoint/2010/main" val="1427042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схема алгоритма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3C4E7-A7FE-F282-1314-B714A8E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/>
          <a:stretch/>
        </p:blipFill>
        <p:spPr>
          <a:xfrm>
            <a:off x="112372" y="940872"/>
            <a:ext cx="5363731" cy="547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87770-C5A5-6332-6A31-BC64994186B9}"/>
              </a:ext>
            </a:extLst>
          </p:cNvPr>
          <p:cNvSpPr txBox="1"/>
          <p:nvPr/>
        </p:nvSpPr>
        <p:spPr>
          <a:xfrm>
            <a:off x="5234804" y="1895193"/>
            <a:ext cx="6800678" cy="369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Начало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Создать начальную популяцию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Вычислить фитнес-функцию каждого индивидуума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Отбор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Selection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Скрещивание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Crossover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ru-RU" sz="20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Мутация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Mutation</a:t>
            </a: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Отбор наилучших индивидов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Условия остановки выполнены? Если нет вернуться к пункту 3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Выбрать  ген с максимальной приспособленностью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Конец</a:t>
            </a:r>
            <a:endParaRPr lang="ru-BY" sz="20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8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 ГА</a:t>
            </a:r>
            <a:endParaRPr lang="ru-BY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B319BD-19FA-176F-787E-2D59B34129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5689"/>
              </p:ext>
            </p:extLst>
          </p:nvPr>
        </p:nvGraphicFramePr>
        <p:xfrm>
          <a:off x="112395" y="1464440"/>
          <a:ext cx="11967210" cy="32930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686550">
                  <a:extLst>
                    <a:ext uri="{9D8B030D-6E8A-4147-A177-3AD203B41FA5}">
                      <a16:colId xmlns:a16="http://schemas.microsoft.com/office/drawing/2014/main" val="3520125388"/>
                    </a:ext>
                  </a:extLst>
                </a:gridCol>
                <a:gridCol w="5280660">
                  <a:extLst>
                    <a:ext uri="{9D8B030D-6E8A-4147-A177-3AD203B41FA5}">
                      <a16:colId xmlns:a16="http://schemas.microsoft.com/office/drawing/2014/main" val="3114638912"/>
                    </a:ext>
                  </a:extLst>
                </a:gridCol>
              </a:tblGrid>
              <a:tr h="539664">
                <a:tc>
                  <a:txBody>
                    <a:bodyPr/>
                    <a:lstStyle/>
                    <a:p>
                      <a:r>
                        <a:rPr lang="ru-RU" sz="24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Преимущества</a:t>
                      </a:r>
                      <a:endParaRPr lang="ru-BY" sz="24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ru-RU" sz="2400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Недостатки</a:t>
                      </a:r>
                      <a:endParaRPr lang="ru-BY" sz="24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4853199"/>
                  </a:ext>
                </a:extLst>
              </a:tr>
              <a:tr h="2476456">
                <a:tc>
                  <a:txBody>
                    <a:bodyPr/>
                    <a:lstStyle/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Способность выполнять глобальную оптимизацию.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Применимость к задачам сложной математической структуры.</a:t>
                      </a:r>
                      <a:endParaRPr lang="ru-RU" sz="2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Легкое применение параллельной обработки. 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Пригодность к непрерывному обучению.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BY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Необходима настройка гиперпараметров.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Вероятность преждевременной сходимости.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42900" marR="0" lvl="0" indent="-3429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ru-RU" sz="20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Отсутствие гарантированного решения.</a:t>
                      </a:r>
                      <a:endParaRPr lang="ru-BY" sz="20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ru-BY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60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28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ГА</a:t>
            </a:r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34BC6-905A-6F1A-79FE-6BC7EDECE786}"/>
              </a:ext>
            </a:extLst>
          </p:cNvPr>
          <p:cNvSpPr txBox="1"/>
          <p:nvPr/>
        </p:nvSpPr>
        <p:spPr>
          <a:xfrm>
            <a:off x="426720" y="1137910"/>
            <a:ext cx="10968990" cy="46405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В настоящее время ГА используются для решения таких задач, как: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оиск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глобального экстремума многопараметрической функции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А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ппроксимация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функций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адачи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о кратчайшем пути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З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адачи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размещения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Н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астройка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искусственной нейронной сети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И</a:t>
            </a:r>
            <a:r>
              <a:rPr lang="ru-BY" sz="2400" dirty="0" err="1">
                <a:latin typeface="Arial" panose="020B0604020202020204" pitchFamily="34" charset="0"/>
                <a:cs typeface="Arial" panose="020B0604020202020204" pitchFamily="34" charset="0"/>
              </a:rPr>
              <a:t>гровые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 стратегии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Робототехника</a:t>
            </a:r>
            <a:r>
              <a:rPr lang="ru-BY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456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0" y="42516"/>
            <a:ext cx="8657283" cy="771697"/>
          </a:xfrm>
        </p:spPr>
        <p:txBody>
          <a:bodyPr>
            <a:normAutofit/>
          </a:bodyPr>
          <a:lstStyle/>
          <a:p>
            <a:r>
              <a:rPr lang="ru-RU" dirty="0"/>
              <a:t>Приложения ГА в искусственном интеллекте</a:t>
            </a:r>
            <a:endParaRPr lang="ru-BY" dirty="0"/>
          </a:p>
        </p:txBody>
      </p:sp>
      <p:pic>
        <p:nvPicPr>
          <p:cNvPr id="3074" name="Picture 2" descr="Genetic Algorithms vs Reinforcement Learning – LENS Inc.">
            <a:extLst>
              <a:ext uri="{FF2B5EF4-FFF2-40B4-BE49-F238E27FC236}">
                <a16:creationId xmlns:a16="http://schemas.microsoft.com/office/drawing/2014/main" id="{EC655A62-4B67-0F6A-9E52-1DC67B9D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40" y="1127692"/>
            <a:ext cx="6080919" cy="260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94024-7161-91CA-F9B7-93DBEF8C0E52}"/>
              </a:ext>
            </a:extLst>
          </p:cNvPr>
          <p:cNvSpPr txBox="1"/>
          <p:nvPr/>
        </p:nvSpPr>
        <p:spPr>
          <a:xfrm>
            <a:off x="711200" y="4160648"/>
            <a:ext cx="1148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Думая о практическом применении генетического алгоритма, можно перечислить множество типов задач, но если смотреть на тенденции мировой практики, то в настоящее время наибольшую популярность и пользу приносит искусственный интеллект. </a:t>
            </a:r>
          </a:p>
        </p:txBody>
      </p:sp>
    </p:spTree>
    <p:extLst>
      <p:ext uri="{BB962C8B-B14F-4D97-AF65-F5344CB8AC3E}">
        <p14:creationId xmlns:p14="http://schemas.microsoft.com/office/powerpoint/2010/main" val="19451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Концептуальная модель </a:t>
            </a:r>
            <a:r>
              <a:rPr lang="en-US" dirty="0"/>
              <a:t>RL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2346E-89AB-D3E3-2C5C-F3A40F65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512580"/>
            <a:ext cx="4687887" cy="3832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9BF8-FCB2-3B0F-25C5-7D38FBD387FA}"/>
              </a:ext>
            </a:extLst>
          </p:cNvPr>
          <p:cNvSpPr txBox="1"/>
          <p:nvPr/>
        </p:nvSpPr>
        <p:spPr>
          <a:xfrm>
            <a:off x="5707792" y="2175986"/>
            <a:ext cx="584920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Концептуальная модель. </a:t>
            </a:r>
            <a:r>
              <a:rPr lang="ru-RU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Два основных компонента задачи обучения с подкреплением – </a:t>
            </a:r>
            <a:r>
              <a:rPr lang="ru-RU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окружающая среда </a:t>
            </a:r>
            <a:r>
              <a:rPr lang="ru-RU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и агент. </a:t>
            </a:r>
            <a:r>
              <a:rPr lang="ru-RU" sz="24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Агент</a:t>
            </a:r>
            <a:r>
              <a:rPr lang="ru-RU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представляет алгоритм, который взаимодействует с окружающей средой и стремится решить поставленную задачу путем максимизации полного вознаграждения.</a:t>
            </a:r>
            <a:endParaRPr lang="ru-BY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80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6213</TotalTime>
  <Words>1739</Words>
  <Application>Microsoft Office PowerPoint</Application>
  <PresentationFormat>Widescreen</PresentationFormat>
  <Paragraphs>191</Paragraphs>
  <Slides>28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Consolas</vt:lpstr>
      <vt:lpstr>Google Sans</vt:lpstr>
      <vt:lpstr>Symbol</vt:lpstr>
      <vt:lpstr>Times New Roman</vt:lpstr>
      <vt:lpstr>Тема Office</vt:lpstr>
      <vt:lpstr>Проектирование и разработка библиотеки для программной реализации генетических алгоритмов</vt:lpstr>
      <vt:lpstr>Цели дипломной работы</vt:lpstr>
      <vt:lpstr>Задачи</vt:lpstr>
      <vt:lpstr>Основы генетического алгоритма</vt:lpstr>
      <vt:lpstr>Базовая схема алгоритма</vt:lpstr>
      <vt:lpstr>Преимущества и недостатки ГА</vt:lpstr>
      <vt:lpstr>Примеры использования ГА</vt:lpstr>
      <vt:lpstr>Приложения ГА в искусственном интеллекте</vt:lpstr>
      <vt:lpstr>Концептуальная модель RL</vt:lpstr>
      <vt:lpstr>Задача Self-Driving Car</vt:lpstr>
      <vt:lpstr>Демонстрация</vt:lpstr>
      <vt:lpstr>Схема нейронной сети</vt:lpstr>
      <vt:lpstr>Результаты обучения</vt:lpstr>
      <vt:lpstr>Проектирование структуры библиотеки</vt:lpstr>
      <vt:lpstr>TDD &amp; Unit Testing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NuGet</vt:lpstr>
      <vt:lpstr>Задача коммивояжера</vt:lpstr>
      <vt:lpstr>Задача коммивояжера</vt:lpstr>
      <vt:lpstr>Демонстрация</vt:lpstr>
      <vt:lpstr>Конкурентоспособность</vt:lpstr>
      <vt:lpstr>Итог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Roman Doskoch1</cp:lastModifiedBy>
  <cp:revision>68</cp:revision>
  <dcterms:created xsi:type="dcterms:W3CDTF">2019-01-28T06:34:39Z</dcterms:created>
  <dcterms:modified xsi:type="dcterms:W3CDTF">2023-06-05T10:40:51Z</dcterms:modified>
</cp:coreProperties>
</file>